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62" r:id="rId3"/>
    <p:sldId id="257" r:id="rId4"/>
    <p:sldId id="258" r:id="rId5"/>
    <p:sldId id="263" r:id="rId6"/>
    <p:sldId id="259"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86" d="100"/>
          <a:sy n="86" d="100"/>
        </p:scale>
        <p:origin x="738" y="96"/>
      </p:cViewPr>
      <p:guideLst/>
    </p:cSldViewPr>
  </p:slideViewPr>
  <p:notesTextViewPr>
    <p:cViewPr>
      <p:scale>
        <a:sx n="1" d="1"/>
        <a:sy n="1" d="1"/>
      </p:scale>
      <p:origin x="0" y="-55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D7725E-DFB1-4AFB-897F-2EE235BE95A8}" type="datetimeFigureOut">
              <a:rPr lang="en-US" smtClean="0"/>
              <a:t>1/27/2019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DB39E4-6D5B-4186-BCBE-1B5402FCEEF6}" type="slidenum">
              <a:rPr lang="en-US" smtClean="0"/>
              <a:t>‹#›</a:t>
            </a:fld>
            <a:endParaRPr lang="en-US"/>
          </a:p>
        </p:txBody>
      </p:sp>
    </p:spTree>
    <p:extLst>
      <p:ext uri="{BB962C8B-B14F-4D97-AF65-F5344CB8AC3E}">
        <p14:creationId xmlns:p14="http://schemas.microsoft.com/office/powerpoint/2010/main" val="4131311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will thoroughly discuss the psychological learning theory by undertaking a forensic</a:t>
            </a:r>
            <a:r>
              <a:rPr lang="en-US" baseline="0" dirty="0" smtClean="0"/>
              <a:t> psychology point of view.</a:t>
            </a:r>
            <a:endParaRPr lang="en-US" dirty="0"/>
          </a:p>
        </p:txBody>
      </p:sp>
      <p:sp>
        <p:nvSpPr>
          <p:cNvPr id="4" name="Slide Number Placeholder 3"/>
          <p:cNvSpPr>
            <a:spLocks noGrp="1"/>
          </p:cNvSpPr>
          <p:nvPr>
            <p:ph type="sldNum" sz="quarter" idx="10"/>
          </p:nvPr>
        </p:nvSpPr>
        <p:spPr/>
        <p:txBody>
          <a:bodyPr/>
          <a:lstStyle/>
          <a:p>
            <a:fld id="{4EDB39E4-6D5B-4186-BCBE-1B5402FCEEF6}" type="slidenum">
              <a:rPr lang="en-US" smtClean="0"/>
              <a:t>1</a:t>
            </a:fld>
            <a:endParaRPr lang="en-US"/>
          </a:p>
        </p:txBody>
      </p:sp>
    </p:spTree>
    <p:extLst>
      <p:ext uri="{BB962C8B-B14F-4D97-AF65-F5344CB8AC3E}">
        <p14:creationId xmlns:p14="http://schemas.microsoft.com/office/powerpoint/2010/main" val="801661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According to </a:t>
            </a:r>
            <a:r>
              <a:rPr lang="en-US" sz="1200" dirty="0" smtClean="0">
                <a:latin typeface="Times New Roman" panose="02020603050405020304" pitchFamily="18" charset="0"/>
                <a:cs typeface="Times New Roman" panose="02020603050405020304" pitchFamily="18" charset="0"/>
              </a:rPr>
              <a:t>Gross </a:t>
            </a:r>
            <a:r>
              <a:rPr lang="en-US" sz="1200" dirty="0" smtClean="0">
                <a:latin typeface="Times New Roman" panose="02020603050405020304" pitchFamily="18" charset="0"/>
                <a:cs typeface="Times New Roman" panose="02020603050405020304" pitchFamily="18" charset="0"/>
              </a:rPr>
              <a:t>(2015),</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psychology </a:t>
            </a:r>
            <a:r>
              <a:rPr lang="en-US" dirty="0" smtClean="0">
                <a:latin typeface="Times New Roman" panose="02020603050405020304" pitchFamily="18" charset="0"/>
                <a:cs typeface="Times New Roman" panose="02020603050405020304" pitchFamily="18" charset="0"/>
              </a:rPr>
              <a:t>is the science which studies the mind and behavior of individuals by giving the reason as to why the act in a certain way. It is the study field which tries to understand the working of the brain. The study of psychology is</a:t>
            </a:r>
            <a:r>
              <a:rPr lang="en-US" baseline="0" dirty="0" smtClean="0">
                <a:latin typeface="Times New Roman" panose="02020603050405020304" pitchFamily="18" charset="0"/>
                <a:cs typeface="Times New Roman" panose="02020603050405020304" pitchFamily="18" charset="0"/>
              </a:rPr>
              <a:t> of </a:t>
            </a:r>
            <a:r>
              <a:rPr lang="en-US" baseline="0" dirty="0" smtClean="0">
                <a:latin typeface="Times New Roman" panose="02020603050405020304" pitchFamily="18" charset="0"/>
                <a:cs typeface="Times New Roman" panose="02020603050405020304" pitchFamily="18" charset="0"/>
              </a:rPr>
              <a:t>importance when </a:t>
            </a:r>
            <a:r>
              <a:rPr lang="en-US" baseline="0" dirty="0" smtClean="0">
                <a:latin typeface="Times New Roman" panose="02020603050405020304" pitchFamily="18" charset="0"/>
                <a:cs typeface="Times New Roman" panose="02020603050405020304" pitchFamily="18" charset="0"/>
              </a:rPr>
              <a:t>it comes to </a:t>
            </a:r>
            <a:r>
              <a:rPr lang="en-US" baseline="0" dirty="0" smtClean="0">
                <a:latin typeface="Times New Roman" panose="02020603050405020304" pitchFamily="18" charset="0"/>
                <a:cs typeface="Times New Roman" panose="02020603050405020304" pitchFamily="18" charset="0"/>
              </a:rPr>
              <a:t>learning </a:t>
            </a:r>
            <a:r>
              <a:rPr lang="en-US" baseline="0" dirty="0" smtClean="0">
                <a:latin typeface="Times New Roman" panose="02020603050405020304" pitchFamily="18" charset="0"/>
                <a:cs typeface="Times New Roman" panose="02020603050405020304" pitchFamily="18" charset="0"/>
              </a:rPr>
              <a:t>as </a:t>
            </a:r>
            <a:r>
              <a:rPr lang="en-US" baseline="0" dirty="0" smtClean="0">
                <a:latin typeface="Times New Roman" panose="02020603050405020304" pitchFamily="18" charset="0"/>
                <a:cs typeface="Times New Roman" panose="02020603050405020304" pitchFamily="18" charset="0"/>
              </a:rPr>
              <a:t>a </a:t>
            </a:r>
            <a:r>
              <a:rPr lang="en-US" baseline="0" dirty="0" smtClean="0">
                <a:latin typeface="Times New Roman" panose="02020603050405020304" pitchFamily="18" charset="0"/>
                <a:cs typeface="Times New Roman" panose="02020603050405020304" pitchFamily="18" charset="0"/>
              </a:rPr>
              <a:t>teacher will understand their learners and the </a:t>
            </a:r>
            <a:r>
              <a:rPr lang="en-US" baseline="0" dirty="0" smtClean="0">
                <a:latin typeface="Times New Roman" panose="02020603050405020304" pitchFamily="18" charset="0"/>
                <a:cs typeface="Times New Roman" panose="02020603050405020304" pitchFamily="18" charset="0"/>
              </a:rPr>
              <a:t>teaching method </a:t>
            </a:r>
            <a:r>
              <a:rPr lang="en-US" baseline="0" dirty="0" smtClean="0">
                <a:latin typeface="Times New Roman" panose="02020603050405020304" pitchFamily="18" charset="0"/>
                <a:cs typeface="Times New Roman" panose="02020603050405020304" pitchFamily="18" charset="0"/>
              </a:rPr>
              <a:t>which best suits them.</a:t>
            </a:r>
            <a:r>
              <a:rPr lang="en-US" sz="120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Psychology goes further to educate </a:t>
            </a:r>
            <a:r>
              <a:rPr lang="en-US" sz="1200" dirty="0" smtClean="0">
                <a:latin typeface="Times New Roman" panose="02020603050405020304" pitchFamily="18" charset="0"/>
                <a:cs typeface="Times New Roman" panose="02020603050405020304" pitchFamily="18" charset="0"/>
              </a:rPr>
              <a:t>the function of the brain in different developmental stages.</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The behaviors are controlled from the mind of a person but the psychologist can alter the behavior changes.</a:t>
            </a:r>
          </a:p>
          <a:p>
            <a:endParaRPr lang="en-US" sz="120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DB39E4-6D5B-4186-BCBE-1B5402FCEEF6}" type="slidenum">
              <a:rPr lang="en-US" smtClean="0"/>
              <a:t>2</a:t>
            </a:fld>
            <a:endParaRPr lang="en-US"/>
          </a:p>
        </p:txBody>
      </p:sp>
    </p:spTree>
    <p:extLst>
      <p:ext uri="{BB962C8B-B14F-4D97-AF65-F5344CB8AC3E}">
        <p14:creationId xmlns:p14="http://schemas.microsoft.com/office/powerpoint/2010/main" val="1849135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According to </a:t>
            </a:r>
            <a:r>
              <a:rPr lang="en-US" sz="1200" dirty="0" smtClean="0">
                <a:latin typeface="Times New Roman" panose="02020603050405020304" pitchFamily="18" charset="0"/>
                <a:cs typeface="Times New Roman" panose="02020603050405020304" pitchFamily="18" charset="0"/>
              </a:rPr>
              <a:t>Gavin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(2018</a:t>
            </a:r>
            <a:r>
              <a:rPr lang="en-US" sz="1200"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forensic </a:t>
            </a:r>
            <a:r>
              <a:rPr lang="en-US" dirty="0" smtClean="0">
                <a:latin typeface="Times New Roman" panose="02020603050405020304" pitchFamily="18" charset="0"/>
                <a:cs typeface="Times New Roman" panose="02020603050405020304" pitchFamily="18" charset="0"/>
              </a:rPr>
              <a:t>psychology explains the reason why some people in the society commits crime therefore it is integrated in the learning theories because it explain</a:t>
            </a:r>
            <a:r>
              <a:rPr lang="en-US" baseline="0" dirty="0" smtClean="0">
                <a:latin typeface="Times New Roman" panose="02020603050405020304" pitchFamily="18" charset="0"/>
                <a:cs typeface="Times New Roman" panose="02020603050405020304" pitchFamily="18" charset="0"/>
              </a:rPr>
              <a:t> the reason of some of the antisocial behaviors in the society. </a:t>
            </a:r>
            <a:r>
              <a:rPr lang="en-US" baseline="0" dirty="0" smtClean="0">
                <a:latin typeface="Times New Roman" panose="02020603050405020304" pitchFamily="18" charset="0"/>
                <a:cs typeface="Times New Roman" panose="02020603050405020304" pitchFamily="18" charset="0"/>
              </a:rPr>
              <a:t>Through </a:t>
            </a:r>
            <a:r>
              <a:rPr lang="en-US" baseline="0" dirty="0" smtClean="0">
                <a:latin typeface="Times New Roman" panose="02020603050405020304" pitchFamily="18" charset="0"/>
                <a:cs typeface="Times New Roman" panose="02020603050405020304" pitchFamily="18" charset="0"/>
              </a:rPr>
              <a:t>learning </a:t>
            </a:r>
            <a:r>
              <a:rPr lang="en-US" baseline="0" dirty="0" smtClean="0">
                <a:latin typeface="Times New Roman" panose="02020603050405020304" pitchFamily="18" charset="0"/>
                <a:cs typeface="Times New Roman" panose="02020603050405020304" pitchFamily="18" charset="0"/>
              </a:rPr>
              <a:t>these behaviors </a:t>
            </a:r>
            <a:r>
              <a:rPr lang="en-US" baseline="0" dirty="0" smtClean="0">
                <a:latin typeface="Times New Roman" panose="02020603050405020304" pitchFamily="18" charset="0"/>
                <a:cs typeface="Times New Roman" panose="02020603050405020304" pitchFamily="18" charset="0"/>
              </a:rPr>
              <a:t>the theory is looking for some of the ways which can help in preventing the behavior from happening. Forensic psychology is meant to teach people on the positive laws of the country and how they are suppose to be executed. They also defines the punishment of going against the law as it is in the APA guidelines.</a:t>
            </a:r>
            <a:r>
              <a:rPr lang="en-US" sz="1200" dirty="0" smtClean="0">
                <a:latin typeface="Times New Roman" panose="02020603050405020304" pitchFamily="18" charset="0"/>
                <a:cs typeface="Times New Roman" panose="02020603050405020304" pitchFamily="18" charset="0"/>
              </a:rPr>
              <a:t> Forensic psychology is the application of the legal matter issues.</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It connects the law and psychology.</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It was recognized in 2001 by the American psychology association.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The study of forensic psychology is looking for the ways to prevent the crime from happening</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DB39E4-6D5B-4186-BCBE-1B5402FCEEF6}" type="slidenum">
              <a:rPr lang="en-US" smtClean="0"/>
              <a:t>3</a:t>
            </a:fld>
            <a:endParaRPr lang="en-US"/>
          </a:p>
        </p:txBody>
      </p:sp>
    </p:spTree>
    <p:extLst>
      <p:ext uri="{BB962C8B-B14F-4D97-AF65-F5344CB8AC3E}">
        <p14:creationId xmlns:p14="http://schemas.microsoft.com/office/powerpoint/2010/main" val="1623084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After studying the practices of the organization</a:t>
            </a:r>
            <a:r>
              <a:rPr lang="en-US" baseline="0" dirty="0" smtClean="0">
                <a:latin typeface="Times New Roman" panose="02020603050405020304" pitchFamily="18" charset="0"/>
                <a:cs typeface="Times New Roman" panose="02020603050405020304" pitchFamily="18" charset="0"/>
              </a:rPr>
              <a:t> the psychologists have knowledge of the type of workers to be hired in an organization and will perform as per the trend of the firm. They will help in planning for the questions to be asked during the interview and </a:t>
            </a:r>
            <a:r>
              <a:rPr lang="en-US" baseline="0" dirty="0" smtClean="0">
                <a:latin typeface="Times New Roman" panose="02020603050405020304" pitchFamily="18" charset="0"/>
                <a:cs typeface="Times New Roman" panose="02020603050405020304" pitchFamily="18" charset="0"/>
              </a:rPr>
              <a:t>different behaviors. </a:t>
            </a:r>
            <a:r>
              <a:rPr lang="en-US" baseline="0" dirty="0" smtClean="0">
                <a:latin typeface="Times New Roman" panose="02020603050405020304" pitchFamily="18" charset="0"/>
                <a:cs typeface="Times New Roman" panose="02020603050405020304" pitchFamily="18" charset="0"/>
              </a:rPr>
              <a:t>In training </a:t>
            </a:r>
            <a:r>
              <a:rPr lang="en-US" baseline="0" dirty="0" smtClean="0">
                <a:latin typeface="Times New Roman" panose="02020603050405020304" pitchFamily="18" charset="0"/>
                <a:cs typeface="Times New Roman" panose="02020603050405020304" pitchFamily="18" charset="0"/>
              </a:rPr>
              <a:t>of workers </a:t>
            </a:r>
            <a:r>
              <a:rPr lang="en-US" baseline="0" dirty="0" smtClean="0">
                <a:latin typeface="Times New Roman" panose="02020603050405020304" pitchFamily="18" charset="0"/>
                <a:cs typeface="Times New Roman" panose="02020603050405020304" pitchFamily="18" charset="0"/>
              </a:rPr>
              <a:t>the psychologists will identify the missing skills and knowledge which needs to be incorporated in the firm by the workers. </a:t>
            </a:r>
            <a:r>
              <a:rPr lang="en-US" baseline="0" dirty="0" smtClean="0">
                <a:latin typeface="Times New Roman" panose="02020603050405020304" pitchFamily="18" charset="0"/>
                <a:cs typeface="Times New Roman" panose="02020603050405020304" pitchFamily="18" charset="0"/>
              </a:rPr>
              <a:t>As a result, they </a:t>
            </a:r>
            <a:r>
              <a:rPr lang="en-US" baseline="0" dirty="0" smtClean="0">
                <a:latin typeface="Times New Roman" panose="02020603050405020304" pitchFamily="18" charset="0"/>
                <a:cs typeface="Times New Roman" panose="02020603050405020304" pitchFamily="18" charset="0"/>
              </a:rPr>
              <a:t>schedule for the training session for the employees. Through the study of psychology employees productivity can be improved as the psychology tries to understand individual differences and how the behaviors can be changed from the mind state. From the organizational point of view , employees attitude can be measured and provide solution which will make them happy at work thus doing work effectively towards achieving the goals set by the </a:t>
            </a:r>
            <a:r>
              <a:rPr lang="en-US" baseline="0" dirty="0" smtClean="0">
                <a:latin typeface="Times New Roman" panose="02020603050405020304" pitchFamily="18" charset="0"/>
                <a:cs typeface="Times New Roman" panose="02020603050405020304" pitchFamily="18" charset="0"/>
              </a:rPr>
              <a:t>organization (</a:t>
            </a:r>
            <a:r>
              <a:rPr lang="en-US" sz="1200" dirty="0" smtClean="0">
                <a:latin typeface="Times New Roman" panose="02020603050405020304" pitchFamily="18" charset="0"/>
                <a:cs typeface="Times New Roman" panose="02020603050405020304" pitchFamily="18" charset="0"/>
              </a:rPr>
              <a:t>Bernstein,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2018)</a:t>
            </a:r>
            <a:r>
              <a:rPr lang="en-US" baseline="0" dirty="0" smtClean="0">
                <a:latin typeface="Times New Roman" panose="02020603050405020304" pitchFamily="18" charset="0"/>
                <a:cs typeface="Times New Roman" panose="02020603050405020304" pitchFamily="18" charset="0"/>
              </a:rPr>
              <a:t>. This will reduce the pressure at work as management will be </a:t>
            </a:r>
            <a:r>
              <a:rPr lang="en-US" baseline="0" dirty="0" smtClean="0">
                <a:latin typeface="Times New Roman" panose="02020603050405020304" pitchFamily="18" charset="0"/>
                <a:cs typeface="Times New Roman" panose="02020603050405020304" pitchFamily="18" charset="0"/>
              </a:rPr>
              <a:t>contented </a:t>
            </a:r>
            <a:r>
              <a:rPr lang="en-US" baseline="0" dirty="0" smtClean="0">
                <a:latin typeface="Times New Roman" panose="02020603050405020304" pitchFamily="18" charset="0"/>
                <a:cs typeface="Times New Roman" panose="02020603050405020304" pitchFamily="18" charset="0"/>
              </a:rPr>
              <a:t>with the workers performance.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DB39E4-6D5B-4186-BCBE-1B5402FCEEF6}" type="slidenum">
              <a:rPr lang="en-US" smtClean="0"/>
              <a:t>4</a:t>
            </a:fld>
            <a:endParaRPr lang="en-US"/>
          </a:p>
        </p:txBody>
      </p:sp>
    </p:spTree>
    <p:extLst>
      <p:ext uri="{BB962C8B-B14F-4D97-AF65-F5344CB8AC3E}">
        <p14:creationId xmlns:p14="http://schemas.microsoft.com/office/powerpoint/2010/main" val="1103181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Qualitative research is not taken from the mathematical </a:t>
            </a:r>
            <a:r>
              <a:rPr lang="en-US" dirty="0" smtClean="0">
                <a:latin typeface="Times New Roman" panose="02020603050405020304" pitchFamily="18" charset="0"/>
                <a:cs typeface="Times New Roman" panose="02020603050405020304" pitchFamily="18" charset="0"/>
              </a:rPr>
              <a:t>data (</a:t>
            </a:r>
            <a:r>
              <a:rPr lang="en-US" sz="1200" dirty="0" smtClean="0">
                <a:latin typeface="Times New Roman" panose="02020603050405020304" pitchFamily="18" charset="0"/>
                <a:cs typeface="Times New Roman" panose="02020603050405020304" pitchFamily="18" charset="0"/>
              </a:rPr>
              <a:t>Gross,</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2015)</a:t>
            </a:r>
            <a:r>
              <a:rPr lang="en-US" dirty="0" smtClean="0">
                <a:latin typeface="Times New Roman" panose="02020603050405020304" pitchFamily="18" charset="0"/>
                <a:cs typeface="Times New Roman" panose="02020603050405020304" pitchFamily="18" charset="0"/>
              </a:rPr>
              <a:t>. The </a:t>
            </a:r>
            <a:r>
              <a:rPr lang="en-US" dirty="0" smtClean="0">
                <a:latin typeface="Times New Roman" panose="02020603050405020304" pitchFamily="18" charset="0"/>
                <a:cs typeface="Times New Roman" panose="02020603050405020304" pitchFamily="18" charset="0"/>
              </a:rPr>
              <a:t>research</a:t>
            </a:r>
            <a:r>
              <a:rPr lang="en-US" baseline="0" dirty="0" smtClean="0">
                <a:latin typeface="Times New Roman" panose="02020603050405020304" pitchFamily="18" charset="0"/>
                <a:cs typeface="Times New Roman" panose="02020603050405020304" pitchFamily="18" charset="0"/>
              </a:rPr>
              <a:t> is concentrated on the type of the service or the standards to be taken. </a:t>
            </a:r>
            <a:r>
              <a:rPr lang="en-US" baseline="0" dirty="0" smtClean="0">
                <a:latin typeface="Times New Roman" panose="02020603050405020304" pitchFamily="18" charset="0"/>
                <a:cs typeface="Times New Roman" panose="02020603050405020304" pitchFamily="18" charset="0"/>
              </a:rPr>
              <a:t>As a result, this </a:t>
            </a:r>
            <a:r>
              <a:rPr lang="en-US" baseline="0" dirty="0" smtClean="0">
                <a:latin typeface="Times New Roman" panose="02020603050405020304" pitchFamily="18" charset="0"/>
                <a:cs typeface="Times New Roman" panose="02020603050405020304" pitchFamily="18" charset="0"/>
              </a:rPr>
              <a:t>type of research needs a lot of time so </a:t>
            </a:r>
            <a:r>
              <a:rPr lang="en-US" baseline="0" dirty="0" smtClean="0">
                <a:latin typeface="Times New Roman" panose="02020603050405020304" pitchFamily="18" charset="0"/>
                <a:cs typeface="Times New Roman" panose="02020603050405020304" pitchFamily="18" charset="0"/>
              </a:rPr>
              <a:t>that </a:t>
            </a:r>
            <a:r>
              <a:rPr lang="en-US" baseline="0" dirty="0" smtClean="0">
                <a:latin typeface="Times New Roman" panose="02020603050405020304" pitchFamily="18" charset="0"/>
                <a:cs typeface="Times New Roman" panose="02020603050405020304" pitchFamily="18" charset="0"/>
              </a:rPr>
              <a:t>accurate data </a:t>
            </a:r>
            <a:r>
              <a:rPr lang="en-US" baseline="0" dirty="0" smtClean="0">
                <a:latin typeface="Times New Roman" panose="02020603050405020304" pitchFamily="18" charset="0"/>
                <a:cs typeface="Times New Roman" panose="02020603050405020304" pitchFamily="18" charset="0"/>
              </a:rPr>
              <a:t>or information </a:t>
            </a:r>
            <a:r>
              <a:rPr lang="en-US" baseline="0" dirty="0" smtClean="0">
                <a:latin typeface="Times New Roman" panose="02020603050405020304" pitchFamily="18" charset="0"/>
                <a:cs typeface="Times New Roman" panose="02020603050405020304" pitchFamily="18" charset="0"/>
              </a:rPr>
              <a:t>is taken </a:t>
            </a:r>
            <a:r>
              <a:rPr lang="en-US" baseline="0" dirty="0" smtClean="0">
                <a:latin typeface="Times New Roman" panose="02020603050405020304" pitchFamily="18" charset="0"/>
                <a:cs typeface="Times New Roman" panose="02020603050405020304" pitchFamily="18" charset="0"/>
              </a:rPr>
              <a:t>through observation </a:t>
            </a:r>
            <a:r>
              <a:rPr lang="en-US" baseline="0" dirty="0" smtClean="0">
                <a:latin typeface="Times New Roman" panose="02020603050405020304" pitchFamily="18" charset="0"/>
                <a:cs typeface="Times New Roman" panose="02020603050405020304" pitchFamily="18" charset="0"/>
              </a:rPr>
              <a:t>keenly throughout the process. On the other </a:t>
            </a:r>
            <a:r>
              <a:rPr lang="en-US" baseline="0" dirty="0" smtClean="0">
                <a:latin typeface="Times New Roman" panose="02020603050405020304" pitchFamily="18" charset="0"/>
                <a:cs typeface="Times New Roman" panose="02020603050405020304" pitchFamily="18" charset="0"/>
              </a:rPr>
              <a:t>hand, </a:t>
            </a:r>
            <a:r>
              <a:rPr lang="en-US" baseline="0" dirty="0" smtClean="0">
                <a:latin typeface="Times New Roman" panose="02020603050405020304" pitchFamily="18" charset="0"/>
                <a:cs typeface="Times New Roman" panose="02020603050405020304" pitchFamily="18" charset="0"/>
              </a:rPr>
              <a:t>quantitative research is all about the statistical data obtained by the researcher by conducting the study in the field. The research needs to have psychological knowledge and skills for him or her to come with a well established plan of </a:t>
            </a:r>
            <a:r>
              <a:rPr lang="en-US" baseline="0" dirty="0" smtClean="0">
                <a:latin typeface="Times New Roman" panose="02020603050405020304" pitchFamily="18" charset="0"/>
                <a:cs typeface="Times New Roman" panose="02020603050405020304" pitchFamily="18" charset="0"/>
              </a:rPr>
              <a:t>getting </a:t>
            </a:r>
            <a:r>
              <a:rPr lang="en-US" baseline="0" dirty="0" smtClean="0">
                <a:latin typeface="Times New Roman" panose="02020603050405020304" pitchFamily="18" charset="0"/>
                <a:cs typeface="Times New Roman" panose="02020603050405020304" pitchFamily="18" charset="0"/>
              </a:rPr>
              <a:t>information</a:t>
            </a:r>
            <a:r>
              <a:rPr lang="en-US" baseline="0" dirty="0" smtClean="0">
                <a:latin typeface="Times New Roman" panose="02020603050405020304" pitchFamily="18" charset="0"/>
                <a:cs typeface="Times New Roman" panose="02020603050405020304" pitchFamily="18" charset="0"/>
              </a:rPr>
              <a:t>. This </a:t>
            </a:r>
            <a:r>
              <a:rPr lang="en-US" baseline="0" dirty="0" smtClean="0">
                <a:latin typeface="Times New Roman" panose="02020603050405020304" pitchFamily="18" charset="0"/>
                <a:cs typeface="Times New Roman" panose="02020603050405020304" pitchFamily="18" charset="0"/>
              </a:rPr>
              <a:t>can be done by setting questions and prepare </a:t>
            </a:r>
            <a:r>
              <a:rPr lang="en-US" baseline="0" dirty="0" smtClean="0">
                <a:latin typeface="Times New Roman" panose="02020603050405020304" pitchFamily="18" charset="0"/>
                <a:cs typeface="Times New Roman" panose="02020603050405020304" pitchFamily="18" charset="0"/>
              </a:rPr>
              <a:t>interviews </a:t>
            </a:r>
            <a:r>
              <a:rPr lang="en-US" baseline="0" dirty="0" smtClean="0">
                <a:latin typeface="Times New Roman" panose="02020603050405020304" pitchFamily="18" charset="0"/>
                <a:cs typeface="Times New Roman" panose="02020603050405020304" pitchFamily="18" charset="0"/>
              </a:rPr>
              <a:t>for the collection of data with their exact figures.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DB39E4-6D5B-4186-BCBE-1B5402FCEEF6}" type="slidenum">
              <a:rPr lang="en-US" smtClean="0"/>
              <a:t>5</a:t>
            </a:fld>
            <a:endParaRPr lang="en-US"/>
          </a:p>
        </p:txBody>
      </p:sp>
    </p:spTree>
    <p:extLst>
      <p:ext uri="{BB962C8B-B14F-4D97-AF65-F5344CB8AC3E}">
        <p14:creationId xmlns:p14="http://schemas.microsoft.com/office/powerpoint/2010/main" val="2173672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Research method</a:t>
            </a:r>
            <a:r>
              <a:rPr lang="en-US" baseline="0" dirty="0" smtClean="0">
                <a:latin typeface="Times New Roman" panose="02020603050405020304" pitchFamily="18" charset="0"/>
                <a:cs typeface="Times New Roman" panose="02020603050405020304" pitchFamily="18" charset="0"/>
              </a:rPr>
              <a:t> can be classified as qualitative psychology research where the results do not come from the statistical data and quantitative psychology resulting from mathematical data. Correlational research method involves observation, interview and the report conclusion related to the study topic and self report. </a:t>
            </a:r>
            <a:r>
              <a:rPr lang="en-US" baseline="0" dirty="0" smtClean="0">
                <a:latin typeface="Times New Roman" panose="02020603050405020304" pitchFamily="18" charset="0"/>
                <a:cs typeface="Times New Roman" panose="02020603050405020304" pitchFamily="18" charset="0"/>
              </a:rPr>
              <a:t>On the other hand, descriptive </a:t>
            </a:r>
            <a:r>
              <a:rPr lang="en-US" baseline="0" dirty="0" smtClean="0">
                <a:latin typeface="Times New Roman" panose="02020603050405020304" pitchFamily="18" charset="0"/>
                <a:cs typeface="Times New Roman" panose="02020603050405020304" pitchFamily="18" charset="0"/>
              </a:rPr>
              <a:t>research method gives more </a:t>
            </a:r>
            <a:r>
              <a:rPr lang="en-US" baseline="0" dirty="0" smtClean="0">
                <a:latin typeface="Times New Roman" panose="02020603050405020304" pitchFamily="18" charset="0"/>
                <a:cs typeface="Times New Roman" panose="02020603050405020304" pitchFamily="18" charset="0"/>
              </a:rPr>
              <a:t>of </a:t>
            </a:r>
            <a:r>
              <a:rPr lang="en-US" baseline="0" dirty="0" smtClean="0">
                <a:latin typeface="Times New Roman" panose="02020603050405020304" pitchFamily="18" charset="0"/>
                <a:cs typeface="Times New Roman" panose="02020603050405020304" pitchFamily="18" charset="0"/>
              </a:rPr>
              <a:t>detailed information about the topic of study. The information can be collected from the archives which provides </a:t>
            </a:r>
            <a:r>
              <a:rPr lang="en-US" baseline="0" dirty="0" smtClean="0">
                <a:latin typeface="Times New Roman" panose="02020603050405020304" pitchFamily="18" charset="0"/>
                <a:cs typeface="Times New Roman" panose="02020603050405020304" pitchFamily="18" charset="0"/>
              </a:rPr>
              <a:t>more details of the same. </a:t>
            </a:r>
            <a:r>
              <a:rPr lang="en-US" baseline="0" dirty="0" smtClean="0">
                <a:latin typeface="Times New Roman" panose="02020603050405020304" pitchFamily="18" charset="0"/>
                <a:cs typeface="Times New Roman" panose="02020603050405020304" pitchFamily="18" charset="0"/>
              </a:rPr>
              <a:t>When it comes to experimental research this one a group of researchers will be handling different test just to get the information required. The control experiment should be keenly carried out for the right data.</a:t>
            </a:r>
            <a:r>
              <a:rPr lang="en-US" sz="1200" dirty="0" smtClean="0">
                <a:latin typeface="Times New Roman" panose="02020603050405020304" pitchFamily="18" charset="0"/>
                <a:cs typeface="Times New Roman" panose="02020603050405020304" pitchFamily="18" charset="0"/>
              </a:rPr>
              <a:t> Correlational research method measures the strength of two </a:t>
            </a:r>
            <a:r>
              <a:rPr lang="en-US" sz="1200" dirty="0" smtClean="0">
                <a:latin typeface="Times New Roman" panose="02020603050405020304" pitchFamily="18" charset="0"/>
                <a:cs typeface="Times New Roman" panose="02020603050405020304" pitchFamily="18" charset="0"/>
              </a:rPr>
              <a:t>variables </a:t>
            </a:r>
            <a:r>
              <a:rPr lang="en-US" sz="1200" dirty="0" smtClean="0">
                <a:latin typeface="Times New Roman" panose="02020603050405020304" pitchFamily="18" charset="0"/>
                <a:cs typeface="Times New Roman" panose="02020603050405020304" pitchFamily="18" charset="0"/>
              </a:rPr>
              <a:t>used to show if the relationship exists.</a:t>
            </a:r>
          </a:p>
          <a:p>
            <a:r>
              <a:rPr lang="en-US" sz="1200" dirty="0" smtClean="0">
                <a:latin typeface="Times New Roman" panose="02020603050405020304" pitchFamily="18" charset="0"/>
                <a:cs typeface="Times New Roman" panose="02020603050405020304" pitchFamily="18" charset="0"/>
              </a:rPr>
              <a:t>Descriptive research method includes case study, survey and </a:t>
            </a:r>
            <a:r>
              <a:rPr lang="en-US" sz="1200" dirty="0" smtClean="0">
                <a:latin typeface="Times New Roman" panose="02020603050405020304" pitchFamily="18" charset="0"/>
                <a:cs typeface="Times New Roman" panose="02020603050405020304" pitchFamily="18" charset="0"/>
              </a:rPr>
              <a:t>observation (Gudjonsson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&amp; </a:t>
            </a:r>
            <a:r>
              <a:rPr lang="en-US" sz="1200" dirty="0" err="1" smtClean="0">
                <a:latin typeface="Times New Roman" panose="02020603050405020304" pitchFamily="18" charset="0"/>
                <a:cs typeface="Times New Roman" panose="02020603050405020304" pitchFamily="18" charset="0"/>
              </a:rPr>
              <a:t>Haward</a:t>
            </a:r>
            <a:r>
              <a:rPr lang="en-US" sz="1200" dirty="0" smtClean="0">
                <a:latin typeface="Times New Roman" panose="02020603050405020304" pitchFamily="18" charset="0"/>
                <a:cs typeface="Times New Roman" panose="02020603050405020304" pitchFamily="18" charset="0"/>
              </a:rPr>
              <a:t>,</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2016). </a:t>
            </a:r>
            <a:r>
              <a:rPr lang="en-US" sz="1200" dirty="0" smtClean="0">
                <a:latin typeface="Times New Roman" panose="02020603050405020304" pitchFamily="18" charset="0"/>
                <a:cs typeface="Times New Roman" panose="02020603050405020304" pitchFamily="18" charset="0"/>
              </a:rPr>
              <a:t>They are used to </a:t>
            </a:r>
            <a:r>
              <a:rPr lang="en-US" sz="1200" dirty="0" smtClean="0">
                <a:latin typeface="Times New Roman" panose="02020603050405020304" pitchFamily="18" charset="0"/>
                <a:cs typeface="Times New Roman" panose="02020603050405020304" pitchFamily="18" charset="0"/>
              </a:rPr>
              <a:t>create </a:t>
            </a:r>
            <a:r>
              <a:rPr lang="en-US" sz="1200" dirty="0" smtClean="0">
                <a:latin typeface="Times New Roman" panose="02020603050405020304" pitchFamily="18" charset="0"/>
                <a:cs typeface="Times New Roman" panose="02020603050405020304" pitchFamily="18" charset="0"/>
              </a:rPr>
              <a:t>snapshot of the current behavior by observations.</a:t>
            </a:r>
          </a:p>
          <a:p>
            <a:r>
              <a:rPr lang="en-US" sz="1200" dirty="0" smtClean="0">
                <a:latin typeface="Times New Roman" panose="02020603050405020304" pitchFamily="18" charset="0"/>
                <a:cs typeface="Times New Roman" panose="02020603050405020304" pitchFamily="18" charset="0"/>
              </a:rPr>
              <a:t>Experimental research method is done by </a:t>
            </a:r>
            <a:r>
              <a:rPr lang="en-US" sz="1200" dirty="0" smtClean="0">
                <a:latin typeface="Times New Roman" panose="02020603050405020304" pitchFamily="18" charset="0"/>
                <a:cs typeface="Times New Roman" panose="02020603050405020304" pitchFamily="18" charset="0"/>
              </a:rPr>
              <a:t>participants </a:t>
            </a:r>
            <a:r>
              <a:rPr lang="en-US" sz="1200" dirty="0" smtClean="0">
                <a:latin typeface="Times New Roman" panose="02020603050405020304" pitchFamily="18" charset="0"/>
                <a:cs typeface="Times New Roman" panose="02020603050405020304" pitchFamily="18" charset="0"/>
              </a:rPr>
              <a:t>placed in more than one group followed </a:t>
            </a:r>
            <a:r>
              <a:rPr lang="en-US" sz="1200" dirty="0" smtClean="0">
                <a:latin typeface="Times New Roman" panose="02020603050405020304" pitchFamily="18" charset="0"/>
                <a:cs typeface="Times New Roman" panose="02020603050405020304" pitchFamily="18" charset="0"/>
              </a:rPr>
              <a:t>by </a:t>
            </a:r>
            <a:r>
              <a:rPr lang="en-US" sz="1200" dirty="0" smtClean="0">
                <a:latin typeface="Times New Roman" panose="02020603050405020304" pitchFamily="18" charset="0"/>
                <a:cs typeface="Times New Roman" panose="02020603050405020304" pitchFamily="18" charset="0"/>
              </a:rPr>
              <a:t>guidance of a given involvement for these group and a measurement of effect of manipulation</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DB39E4-6D5B-4186-BCBE-1B5402FCEEF6}" type="slidenum">
              <a:rPr lang="en-US" smtClean="0"/>
              <a:t>6</a:t>
            </a:fld>
            <a:endParaRPr lang="en-US"/>
          </a:p>
        </p:txBody>
      </p:sp>
    </p:spTree>
    <p:extLst>
      <p:ext uri="{BB962C8B-B14F-4D97-AF65-F5344CB8AC3E}">
        <p14:creationId xmlns:p14="http://schemas.microsoft.com/office/powerpoint/2010/main" val="129720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Incase of the </a:t>
            </a:r>
            <a:r>
              <a:rPr lang="en-US" dirty="0" smtClean="0">
                <a:latin typeface="Times New Roman" panose="02020603050405020304" pitchFamily="18" charset="0"/>
                <a:cs typeface="Times New Roman" panose="02020603050405020304" pitchFamily="18" charset="0"/>
              </a:rPr>
              <a:t>member</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go against the accepted code of conduct the punishment </a:t>
            </a:r>
            <a:r>
              <a:rPr lang="en-US" baseline="0" dirty="0" smtClean="0">
                <a:latin typeface="Times New Roman" panose="02020603050405020304" pitchFamily="18" charset="0"/>
                <a:cs typeface="Times New Roman" panose="02020603050405020304" pitchFamily="18" charset="0"/>
              </a:rPr>
              <a:t>maybe </a:t>
            </a:r>
            <a:r>
              <a:rPr lang="en-US" baseline="0" dirty="0" smtClean="0">
                <a:latin typeface="Times New Roman" panose="02020603050405020304" pitchFamily="18" charset="0"/>
                <a:cs typeface="Times New Roman" panose="02020603050405020304" pitchFamily="18" charset="0"/>
              </a:rPr>
              <a:t>termination of the membership from the APA. According to </a:t>
            </a:r>
            <a:r>
              <a:rPr lang="en-US" sz="1200" dirty="0" smtClean="0">
                <a:latin typeface="Times New Roman" panose="02020603050405020304" pitchFamily="18" charset="0"/>
                <a:cs typeface="Times New Roman" panose="02020603050405020304" pitchFamily="18" charset="0"/>
              </a:rPr>
              <a:t>Fisher </a:t>
            </a:r>
            <a:r>
              <a:rPr lang="en-US" sz="1200" dirty="0" smtClean="0">
                <a:latin typeface="Times New Roman" panose="02020603050405020304" pitchFamily="18" charset="0"/>
                <a:cs typeface="Times New Roman" panose="02020603050405020304" pitchFamily="18" charset="0"/>
              </a:rPr>
              <a:t>(2019),</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t</a:t>
            </a:r>
            <a:r>
              <a:rPr lang="en-US" baseline="0" dirty="0" smtClean="0">
                <a:latin typeface="Times New Roman" panose="02020603050405020304" pitchFamily="18" charset="0"/>
                <a:cs typeface="Times New Roman" panose="02020603050405020304" pitchFamily="18" charset="0"/>
              </a:rPr>
              <a:t>his may be done by taking your license from your possession. They have always gone against the conversion therapy treatment and all their members are not </a:t>
            </a:r>
            <a:r>
              <a:rPr lang="en-US" baseline="0" dirty="0" smtClean="0">
                <a:latin typeface="Times New Roman" panose="02020603050405020304" pitchFamily="18" charset="0"/>
                <a:cs typeface="Times New Roman" panose="02020603050405020304" pitchFamily="18" charset="0"/>
              </a:rPr>
              <a:t>supposed </a:t>
            </a:r>
            <a:r>
              <a:rPr lang="en-US" baseline="0" dirty="0" smtClean="0">
                <a:latin typeface="Times New Roman" panose="02020603050405020304" pitchFamily="18" charset="0"/>
                <a:cs typeface="Times New Roman" panose="02020603050405020304" pitchFamily="18" charset="0"/>
              </a:rPr>
              <a:t>to carry out the practice as it is indicated in the guidelines published by the association.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EDB39E4-6D5B-4186-BCBE-1B5402FCEEF6}" type="slidenum">
              <a:rPr lang="en-US" smtClean="0"/>
              <a:t>7</a:t>
            </a:fld>
            <a:endParaRPr lang="en-US"/>
          </a:p>
        </p:txBody>
      </p:sp>
    </p:spTree>
    <p:extLst>
      <p:ext uri="{BB962C8B-B14F-4D97-AF65-F5344CB8AC3E}">
        <p14:creationId xmlns:p14="http://schemas.microsoft.com/office/powerpoint/2010/main" val="21443509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E742D43-9B4B-4997-A820-FD45EE634A56}" type="datetimeFigureOut">
              <a:rPr lang="en-US" smtClean="0"/>
              <a:t>1/27/2019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1916595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742D43-9B4B-4997-A820-FD45EE634A56}"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193482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42D43-9B4B-4997-A820-FD45EE634A56}"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2010188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742D43-9B4B-4997-A820-FD45EE634A56}" type="datetimeFigureOut">
              <a:rPr lang="en-US" smtClean="0"/>
              <a:t>1/27/2019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3854240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742D43-9B4B-4997-A820-FD45EE634A56}" type="datetimeFigureOut">
              <a:rPr lang="en-US" smtClean="0"/>
              <a:t>1/27/2019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4112402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742D43-9B4B-4997-A820-FD45EE634A56}" type="datetimeFigureOut">
              <a:rPr lang="en-US" smtClean="0"/>
              <a:t>1/27/2019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695126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42D43-9B4B-4997-A820-FD45EE634A56}" type="datetimeFigureOut">
              <a:rPr lang="en-US" smtClean="0"/>
              <a:t>1/27/2019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2918221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42D43-9B4B-4997-A820-FD45EE634A56}" type="datetimeFigureOut">
              <a:rPr lang="en-US" smtClean="0"/>
              <a:t>1/27/2019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264166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42D43-9B4B-4997-A820-FD45EE634A56}" type="datetimeFigureOut">
              <a:rPr lang="en-US" smtClean="0"/>
              <a:t>1/27/2019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1351398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42D43-9B4B-4997-A820-FD45EE634A56}" type="datetimeFigureOut">
              <a:rPr lang="en-US" smtClean="0"/>
              <a:t>1/27/2019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3660591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42D43-9B4B-4997-A820-FD45EE634A56}"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2681219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42D43-9B4B-4997-A820-FD45EE634A56}"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217721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42D43-9B4B-4997-A820-FD45EE634A56}"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528083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E742D43-9B4B-4997-A820-FD45EE634A56}" type="datetimeFigureOut">
              <a:rPr lang="en-US" smtClean="0"/>
              <a:t>1/27/2019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3829832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E742D43-9B4B-4997-A820-FD45EE634A56}" type="datetimeFigureOut">
              <a:rPr lang="en-US" smtClean="0"/>
              <a:t>1/27/2019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65064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AE742D43-9B4B-4997-A820-FD45EE634A56}"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328668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E742D43-9B4B-4997-A820-FD45EE634A56}" type="datetimeFigureOut">
              <a:rPr lang="en-US" smtClean="0"/>
              <a:t>1/27/2019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E18D364-FF34-4E5F-B2E6-F26596BAA6AE}" type="slidenum">
              <a:rPr lang="en-US" smtClean="0"/>
              <a:t>‹#›</a:t>
            </a:fld>
            <a:endParaRPr lang="en-US"/>
          </a:p>
        </p:txBody>
      </p:sp>
    </p:spTree>
    <p:extLst>
      <p:ext uri="{BB962C8B-B14F-4D97-AF65-F5344CB8AC3E}">
        <p14:creationId xmlns:p14="http://schemas.microsoft.com/office/powerpoint/2010/main" val="666472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AE742D43-9B4B-4997-A820-FD45EE634A56}" type="datetimeFigureOut">
              <a:rPr lang="en-US" smtClean="0"/>
              <a:t>1/27/2019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E18D364-FF34-4E5F-B2E6-F26596BAA6AE}" type="slidenum">
              <a:rPr lang="en-US" smtClean="0"/>
              <a:t>‹#›</a:t>
            </a:fld>
            <a:endParaRPr lang="en-US"/>
          </a:p>
        </p:txBody>
      </p:sp>
    </p:spTree>
    <p:extLst>
      <p:ext uri="{BB962C8B-B14F-4D97-AF65-F5344CB8AC3E}">
        <p14:creationId xmlns:p14="http://schemas.microsoft.com/office/powerpoint/2010/main" val="78089700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Psychological Learning Theory: </a:t>
            </a:r>
            <a:r>
              <a:rPr lang="en-US" sz="2800" dirty="0" smtClean="0">
                <a:latin typeface="Times New Roman" panose="02020603050405020304" pitchFamily="18" charset="0"/>
                <a:cs typeface="Times New Roman" panose="02020603050405020304" pitchFamily="18" charset="0"/>
              </a:rPr>
              <a:t>Forensic </a:t>
            </a:r>
            <a:r>
              <a:rPr lang="en-US" sz="2800" dirty="0">
                <a:latin typeface="Times New Roman" panose="02020603050405020304" pitchFamily="18" charset="0"/>
                <a:cs typeface="Times New Roman" panose="02020603050405020304" pitchFamily="18" charset="0"/>
              </a:rPr>
              <a:t>Psychology Point of </a:t>
            </a:r>
            <a:r>
              <a:rPr lang="en-US" sz="2800" dirty="0" smtClean="0">
                <a:latin typeface="Times New Roman" panose="02020603050405020304" pitchFamily="18" charset="0"/>
                <a:cs typeface="Times New Roman" panose="02020603050405020304" pitchFamily="18" charset="0"/>
              </a:rPr>
              <a:t>View</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cap="none" dirty="0" smtClean="0">
                <a:latin typeface="Times New Roman" panose="02020603050405020304" pitchFamily="18" charset="0"/>
                <a:cs typeface="Times New Roman" panose="02020603050405020304" pitchFamily="18" charset="0"/>
              </a:rPr>
              <a:t>Student’s Name</a:t>
            </a:r>
          </a:p>
          <a:p>
            <a:r>
              <a:rPr lang="en-US" cap="none" dirty="0" smtClean="0">
                <a:latin typeface="Times New Roman" panose="02020603050405020304" pitchFamily="18" charset="0"/>
                <a:cs typeface="Times New Roman" panose="02020603050405020304" pitchFamily="18" charset="0"/>
              </a:rPr>
              <a:t>Institutional Affiliation</a:t>
            </a:r>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1682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atin typeface="Times New Roman" panose="02020603050405020304" pitchFamily="18" charset="0"/>
                <a:cs typeface="Times New Roman" panose="02020603050405020304" pitchFamily="18" charset="0"/>
              </a:rPr>
              <a:t>Psychology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According to </a:t>
            </a:r>
            <a:r>
              <a:rPr lang="en-US" sz="2000" dirty="0" smtClean="0">
                <a:latin typeface="Times New Roman" panose="02020603050405020304" pitchFamily="18" charset="0"/>
                <a:cs typeface="Times New Roman" panose="02020603050405020304" pitchFamily="18" charset="0"/>
              </a:rPr>
              <a:t>Gross </a:t>
            </a:r>
            <a:r>
              <a:rPr lang="en-US" sz="2000" dirty="0">
                <a:latin typeface="Times New Roman" panose="02020603050405020304" pitchFamily="18" charset="0"/>
                <a:cs typeface="Times New Roman" panose="02020603050405020304" pitchFamily="18" charset="0"/>
              </a:rPr>
              <a:t>(2015), </a:t>
            </a:r>
            <a:r>
              <a:rPr lang="en-US" sz="2000" dirty="0" smtClean="0">
                <a:latin typeface="Times New Roman" panose="02020603050405020304" pitchFamily="18" charset="0"/>
                <a:cs typeface="Times New Roman" panose="02020603050405020304" pitchFamily="18" charset="0"/>
              </a:rPr>
              <a:t>psychology </a:t>
            </a:r>
            <a:r>
              <a:rPr lang="en-US" sz="2000" dirty="0">
                <a:latin typeface="Times New Roman" panose="02020603050405020304" pitchFamily="18" charset="0"/>
                <a:cs typeface="Times New Roman" panose="02020603050405020304" pitchFamily="18" charset="0"/>
              </a:rPr>
              <a:t>is the study of mind and </a:t>
            </a:r>
            <a:r>
              <a:rPr lang="en-US" sz="2000" dirty="0" smtClean="0">
                <a:latin typeface="Times New Roman" panose="02020603050405020304" pitchFamily="18" charset="0"/>
                <a:cs typeface="Times New Roman" panose="02020603050405020304" pitchFamily="18" charset="0"/>
              </a:rPr>
              <a:t>behavior.</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smtClean="0">
                <a:latin typeface="Times New Roman" panose="02020603050405020304" pitchFamily="18" charset="0"/>
                <a:cs typeface="Times New Roman" panose="02020603050405020304" pitchFamily="18" charset="0"/>
              </a:rPr>
              <a:t>studies the function of the brain in different developmental </a:t>
            </a:r>
            <a:r>
              <a:rPr lang="en-US" sz="2000" dirty="0" smtClean="0">
                <a:latin typeface="Times New Roman" panose="02020603050405020304" pitchFamily="18" charset="0"/>
                <a:cs typeface="Times New Roman" panose="02020603050405020304" pitchFamily="18" charset="0"/>
              </a:rPr>
              <a:t>stages.</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behaviors are controlled from the mind of a person but the psychologist can alter the behavior changes.</a:t>
            </a:r>
            <a:endParaRPr lang="en-US" sz="2000" dirty="0">
              <a:latin typeface="Times New Roman" panose="02020603050405020304" pitchFamily="18" charset="0"/>
              <a:cs typeface="Times New Roman" panose="02020603050405020304" pitchFamily="18" charset="0"/>
            </a:endParaRPr>
          </a:p>
          <a:p>
            <a:pPr>
              <a:lnSpc>
                <a:spcPct val="200000"/>
              </a:lnSpc>
            </a:pPr>
            <a:endParaRPr lang="en-US" sz="2000" dirty="0"/>
          </a:p>
        </p:txBody>
      </p:sp>
    </p:spTree>
    <p:extLst>
      <p:ext uri="{BB962C8B-B14F-4D97-AF65-F5344CB8AC3E}">
        <p14:creationId xmlns:p14="http://schemas.microsoft.com/office/powerpoint/2010/main" val="1905563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Forensic </a:t>
            </a:r>
            <a:r>
              <a:rPr lang="en-US" sz="2800" dirty="0" smtClean="0">
                <a:latin typeface="Times New Roman" panose="02020603050405020304" pitchFamily="18" charset="0"/>
                <a:cs typeface="Times New Roman" panose="02020603050405020304" pitchFamily="18" charset="0"/>
              </a:rPr>
              <a:t>Psychology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According to Gavin (2018), </a:t>
            </a:r>
            <a:r>
              <a:rPr lang="en-US" sz="2000" dirty="0" smtClean="0">
                <a:latin typeface="Times New Roman" panose="02020603050405020304" pitchFamily="18" charset="0"/>
                <a:cs typeface="Times New Roman" panose="02020603050405020304" pitchFamily="18" charset="0"/>
              </a:rPr>
              <a:t>forensic </a:t>
            </a:r>
            <a:r>
              <a:rPr lang="en-US" sz="2000" dirty="0" smtClean="0">
                <a:latin typeface="Times New Roman" panose="02020603050405020304" pitchFamily="18" charset="0"/>
                <a:cs typeface="Times New Roman" panose="02020603050405020304" pitchFamily="18" charset="0"/>
              </a:rPr>
              <a:t>psychology is the application of the legal matter </a:t>
            </a:r>
            <a:r>
              <a:rPr lang="en-US" sz="2000" dirty="0" smtClean="0">
                <a:latin typeface="Times New Roman" panose="02020603050405020304" pitchFamily="18" charset="0"/>
                <a:cs typeface="Times New Roman" panose="02020603050405020304" pitchFamily="18" charset="0"/>
              </a:rPr>
              <a:t>issues.</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smtClean="0">
                <a:latin typeface="Times New Roman" panose="02020603050405020304" pitchFamily="18" charset="0"/>
                <a:cs typeface="Times New Roman" panose="02020603050405020304" pitchFamily="18" charset="0"/>
              </a:rPr>
              <a:t>connects the law and </a:t>
            </a:r>
            <a:r>
              <a:rPr lang="en-US" sz="2000" dirty="0" smtClean="0">
                <a:latin typeface="Times New Roman" panose="02020603050405020304" pitchFamily="18" charset="0"/>
                <a:cs typeface="Times New Roman" panose="02020603050405020304" pitchFamily="18" charset="0"/>
              </a:rPr>
              <a:t>psychology.</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smtClean="0">
                <a:latin typeface="Times New Roman" panose="02020603050405020304" pitchFamily="18" charset="0"/>
                <a:cs typeface="Times New Roman" panose="02020603050405020304" pitchFamily="18" charset="0"/>
              </a:rPr>
              <a:t>was recognized in 2001 by the American psychology </a:t>
            </a:r>
            <a:r>
              <a:rPr lang="en-US" sz="2000" dirty="0" smtClean="0">
                <a:latin typeface="Times New Roman" panose="02020603050405020304" pitchFamily="18" charset="0"/>
                <a:cs typeface="Times New Roman" panose="02020603050405020304" pitchFamily="18" charset="0"/>
              </a:rPr>
              <a:t>association.</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study of forensic psychology is looking for the ways to prevent the crime from </a:t>
            </a:r>
            <a:r>
              <a:rPr lang="en-US" sz="2000" dirty="0" smtClean="0">
                <a:latin typeface="Times New Roman" panose="02020603050405020304" pitchFamily="18" charset="0"/>
                <a:cs typeface="Times New Roman" panose="02020603050405020304" pitchFamily="18" charset="0"/>
              </a:rPr>
              <a:t>happening.</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3539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Application of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Psychological Theory at Workplace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Psychological theory examines the issues that the companies needs to </a:t>
            </a:r>
            <a:r>
              <a:rPr lang="en-US" sz="2400" dirty="0" smtClean="0">
                <a:latin typeface="Times New Roman" panose="02020603050405020304" pitchFamily="18" charset="0"/>
                <a:cs typeface="Times New Roman" panose="02020603050405020304" pitchFamily="18" charset="0"/>
              </a:rPr>
              <a:t>address.</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At </a:t>
            </a:r>
            <a:r>
              <a:rPr lang="en-US" sz="2400" dirty="0" smtClean="0">
                <a:latin typeface="Times New Roman" panose="02020603050405020304" pitchFamily="18" charset="0"/>
                <a:cs typeface="Times New Roman" panose="02020603050405020304" pitchFamily="18" charset="0"/>
              </a:rPr>
              <a:t>working place it can be used in hiring </a:t>
            </a:r>
            <a:r>
              <a:rPr lang="en-US" sz="2400" dirty="0" smtClean="0">
                <a:latin typeface="Times New Roman" panose="02020603050405020304" pitchFamily="18" charset="0"/>
                <a:cs typeface="Times New Roman" panose="02020603050405020304" pitchFamily="18" charset="0"/>
              </a:rPr>
              <a:t>employees.</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smtClean="0">
                <a:latin typeface="Times New Roman" panose="02020603050405020304" pitchFamily="18" charset="0"/>
                <a:cs typeface="Times New Roman" panose="02020603050405020304" pitchFamily="18" charset="0"/>
              </a:rPr>
              <a:t>theory can also be used in training of the </a:t>
            </a:r>
            <a:r>
              <a:rPr lang="en-US" sz="2400" dirty="0" smtClean="0">
                <a:latin typeface="Times New Roman" panose="02020603050405020304" pitchFamily="18" charset="0"/>
                <a:cs typeface="Times New Roman" panose="02020603050405020304" pitchFamily="18" charset="0"/>
              </a:rPr>
              <a:t>workers.</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Can </a:t>
            </a:r>
            <a:r>
              <a:rPr lang="en-US" sz="2400" dirty="0" smtClean="0">
                <a:latin typeface="Times New Roman" panose="02020603050405020304" pitchFamily="18" charset="0"/>
                <a:cs typeface="Times New Roman" panose="02020603050405020304" pitchFamily="18" charset="0"/>
              </a:rPr>
              <a:t>be used in improving the efficiency of the employees at </a:t>
            </a:r>
            <a:r>
              <a:rPr lang="en-US" sz="2400" dirty="0" smtClean="0">
                <a:latin typeface="Times New Roman" panose="02020603050405020304" pitchFamily="18" charset="0"/>
                <a:cs typeface="Times New Roman" panose="02020603050405020304" pitchFamily="18" charset="0"/>
              </a:rPr>
              <a:t>work </a:t>
            </a:r>
            <a:r>
              <a:rPr lang="en-US" sz="2400" dirty="0">
                <a:latin typeface="Times New Roman" panose="02020603050405020304" pitchFamily="18" charset="0"/>
                <a:cs typeface="Times New Roman" panose="02020603050405020304" pitchFamily="18" charset="0"/>
              </a:rPr>
              <a:t>(Bernstein, 2018</a:t>
            </a:r>
            <a:r>
              <a:rPr lang="en-US"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Theory </a:t>
            </a:r>
            <a:r>
              <a:rPr lang="en-US" sz="2400" dirty="0" smtClean="0">
                <a:latin typeface="Times New Roman" panose="02020603050405020304" pitchFamily="18" charset="0"/>
                <a:cs typeface="Times New Roman" panose="02020603050405020304" pitchFamily="18" charset="0"/>
              </a:rPr>
              <a:t>helps in employee satisfaction and stress </a:t>
            </a:r>
            <a:r>
              <a:rPr lang="en-US" sz="2400" dirty="0" smtClean="0">
                <a:latin typeface="Times New Roman" panose="02020603050405020304" pitchFamily="18" charset="0"/>
                <a:cs typeface="Times New Roman" panose="02020603050405020304" pitchFamily="18" charset="0"/>
              </a:rPr>
              <a:t>reduction.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0036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atin typeface="Times New Roman" panose="02020603050405020304" pitchFamily="18" charset="0"/>
                <a:cs typeface="Times New Roman" panose="02020603050405020304" pitchFamily="18" charset="0"/>
              </a:rPr>
              <a:t>Types of </a:t>
            </a:r>
            <a:r>
              <a:rPr lang="en-US" sz="2800" dirty="0" smtClean="0">
                <a:latin typeface="Times New Roman" panose="02020603050405020304" pitchFamily="18" charset="0"/>
                <a:cs typeface="Times New Roman" panose="02020603050405020304" pitchFamily="18" charset="0"/>
              </a:rPr>
              <a:t>Research</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Qualitative </a:t>
            </a:r>
            <a:r>
              <a:rPr lang="en-US" sz="2000" dirty="0" smtClean="0">
                <a:latin typeface="Times New Roman" panose="02020603050405020304" pitchFamily="18" charset="0"/>
                <a:cs typeface="Times New Roman" panose="02020603050405020304" pitchFamily="18" charset="0"/>
              </a:rPr>
              <a:t>research.</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Quantitative research.</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012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atin typeface="Times New Roman" panose="02020603050405020304" pitchFamily="18" charset="0"/>
                <a:cs typeface="Times New Roman" panose="02020603050405020304" pitchFamily="18" charset="0"/>
              </a:rPr>
              <a:t>How Research Methods are Used to Study the Process of Learning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Correlational research method measures the strength of two </a:t>
            </a:r>
            <a:r>
              <a:rPr lang="en-US" sz="2000" dirty="0" smtClean="0">
                <a:latin typeface="Times New Roman" panose="02020603050405020304" pitchFamily="18" charset="0"/>
                <a:cs typeface="Times New Roman" panose="02020603050405020304" pitchFamily="18" charset="0"/>
              </a:rPr>
              <a:t>variables.</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Also, correlational research</a:t>
            </a:r>
            <a:r>
              <a:rPr lang="en-US" sz="2000" dirty="0" smtClean="0">
                <a:latin typeface="Times New Roman" panose="02020603050405020304" pitchFamily="18" charset="0"/>
                <a:cs typeface="Times New Roman" panose="02020603050405020304" pitchFamily="18" charset="0"/>
              </a:rPr>
              <a:t> show </a:t>
            </a:r>
            <a:r>
              <a:rPr lang="en-US" sz="2000" dirty="0" smtClean="0">
                <a:latin typeface="Times New Roman" panose="02020603050405020304" pitchFamily="18" charset="0"/>
                <a:cs typeface="Times New Roman" panose="02020603050405020304" pitchFamily="18" charset="0"/>
              </a:rPr>
              <a:t>if the relationship </a:t>
            </a:r>
            <a:r>
              <a:rPr lang="en-US" sz="2000" dirty="0" smtClean="0">
                <a:latin typeface="Times New Roman" panose="02020603050405020304" pitchFamily="18" charset="0"/>
                <a:cs typeface="Times New Roman" panose="02020603050405020304" pitchFamily="18" charset="0"/>
              </a:rPr>
              <a:t>exists between two variables.</a:t>
            </a:r>
            <a:endParaRPr lang="en-US" sz="20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Descriptive </a:t>
            </a:r>
            <a:r>
              <a:rPr lang="en-US" sz="2000" dirty="0" smtClean="0">
                <a:latin typeface="Times New Roman" panose="02020603050405020304" pitchFamily="18" charset="0"/>
                <a:cs typeface="Times New Roman" panose="02020603050405020304" pitchFamily="18" charset="0"/>
              </a:rPr>
              <a:t>research method includes case study, survey and </a:t>
            </a:r>
            <a:r>
              <a:rPr lang="en-US" sz="2000" dirty="0">
                <a:latin typeface="Times New Roman" panose="02020603050405020304" pitchFamily="18" charset="0"/>
                <a:cs typeface="Times New Roman" panose="02020603050405020304" pitchFamily="18" charset="0"/>
              </a:rPr>
              <a:t>observation (</a:t>
            </a:r>
            <a:r>
              <a:rPr lang="en-US" sz="2000" dirty="0" smtClean="0">
                <a:latin typeface="Times New Roman" panose="02020603050405020304" pitchFamily="18" charset="0"/>
                <a:cs typeface="Times New Roman" panose="02020603050405020304" pitchFamily="18" charset="0"/>
              </a:rPr>
              <a:t>Gudjonsson</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&amp; </a:t>
            </a:r>
            <a:r>
              <a:rPr lang="en-US" sz="2000" dirty="0" err="1" smtClean="0">
                <a:latin typeface="Times New Roman" panose="02020603050405020304" pitchFamily="18" charset="0"/>
                <a:cs typeface="Times New Roman" panose="02020603050405020304" pitchFamily="18" charset="0"/>
              </a:rPr>
              <a:t>Haward</a:t>
            </a:r>
            <a:r>
              <a:rPr lang="en-US" sz="2000" dirty="0" smtClean="0">
                <a:latin typeface="Times New Roman" panose="02020603050405020304" pitchFamily="18" charset="0"/>
                <a:cs typeface="Times New Roman" panose="02020603050405020304" pitchFamily="18" charset="0"/>
              </a:rPr>
              <a:t>, 2016).</a:t>
            </a:r>
            <a:endParaRPr lang="en-US" sz="20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Again, descriptive research is</a:t>
            </a:r>
            <a:r>
              <a:rPr lang="en-US" sz="2000" dirty="0" smtClean="0">
                <a:latin typeface="Times New Roman" panose="02020603050405020304" pitchFamily="18" charset="0"/>
                <a:cs typeface="Times New Roman" panose="02020603050405020304" pitchFamily="18" charset="0"/>
              </a:rPr>
              <a:t> used </a:t>
            </a:r>
            <a:r>
              <a:rPr lang="en-US" sz="2000" dirty="0" smtClean="0">
                <a:latin typeface="Times New Roman" panose="02020603050405020304" pitchFamily="18" charset="0"/>
                <a:cs typeface="Times New Roman" panose="02020603050405020304" pitchFamily="18" charset="0"/>
              </a:rPr>
              <a:t>to create </a:t>
            </a:r>
            <a:r>
              <a:rPr lang="en-US" sz="2000" dirty="0" smtClean="0">
                <a:latin typeface="Times New Roman" panose="02020603050405020304" pitchFamily="18" charset="0"/>
                <a:cs typeface="Times New Roman" panose="02020603050405020304" pitchFamily="18" charset="0"/>
              </a:rPr>
              <a:t>snapshot </a:t>
            </a:r>
            <a:r>
              <a:rPr lang="en-US" sz="2000" dirty="0" smtClean="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current </a:t>
            </a:r>
            <a:r>
              <a:rPr lang="en-US" sz="2000" dirty="0" smtClean="0">
                <a:latin typeface="Times New Roman" panose="02020603050405020304" pitchFamily="18" charset="0"/>
                <a:cs typeface="Times New Roman" panose="02020603050405020304" pitchFamily="18" charset="0"/>
              </a:rPr>
              <a:t>behavior by observations.</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Experimental research method is done by participants </a:t>
            </a:r>
            <a:r>
              <a:rPr lang="en-US" sz="2000" dirty="0" smtClean="0">
                <a:latin typeface="Times New Roman" panose="02020603050405020304" pitchFamily="18" charset="0"/>
                <a:cs typeface="Times New Roman" panose="02020603050405020304" pitchFamily="18" charset="0"/>
              </a:rPr>
              <a:t>placed </a:t>
            </a:r>
            <a:r>
              <a:rPr lang="en-US" sz="2000" dirty="0" smtClean="0">
                <a:latin typeface="Times New Roman" panose="02020603050405020304" pitchFamily="18" charset="0"/>
                <a:cs typeface="Times New Roman" panose="02020603050405020304" pitchFamily="18" charset="0"/>
              </a:rPr>
              <a:t>in more than one group followed by </a:t>
            </a:r>
            <a:r>
              <a:rPr lang="en-US" sz="2000" dirty="0" smtClean="0">
                <a:latin typeface="Times New Roman" panose="02020603050405020304" pitchFamily="18" charset="0"/>
                <a:cs typeface="Times New Roman" panose="02020603050405020304" pitchFamily="18" charset="0"/>
              </a:rPr>
              <a:t>guidance </a:t>
            </a:r>
            <a:r>
              <a:rPr lang="en-US" sz="2000" dirty="0" smtClean="0">
                <a:latin typeface="Times New Roman" panose="02020603050405020304" pitchFamily="18" charset="0"/>
                <a:cs typeface="Times New Roman" panose="02020603050405020304" pitchFamily="18" charset="0"/>
              </a:rPr>
              <a:t>of a given involvement for these group and a measurement of effect of manipulation.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960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American Psychological Association Guidelines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No </a:t>
            </a:r>
            <a:r>
              <a:rPr lang="en-US" sz="2000" dirty="0" smtClean="0">
                <a:latin typeface="Times New Roman" panose="02020603050405020304" pitchFamily="18" charset="0"/>
                <a:cs typeface="Times New Roman" panose="02020603050405020304" pitchFamily="18" charset="0"/>
              </a:rPr>
              <a:t>one is allowed to violate the code of </a:t>
            </a:r>
            <a:r>
              <a:rPr lang="en-US" sz="2000" dirty="0" smtClean="0">
                <a:latin typeface="Times New Roman" panose="02020603050405020304" pitchFamily="18" charset="0"/>
                <a:cs typeface="Times New Roman" panose="02020603050405020304" pitchFamily="18" charset="0"/>
              </a:rPr>
              <a:t>conduct. </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Helping </a:t>
            </a:r>
            <a:r>
              <a:rPr lang="en-US" sz="2000" dirty="0" smtClean="0">
                <a:latin typeface="Times New Roman" panose="02020603050405020304" pitchFamily="18" charset="0"/>
                <a:cs typeface="Times New Roman" panose="02020603050405020304" pitchFamily="18" charset="0"/>
              </a:rPr>
              <a:t>of the central intelligence </a:t>
            </a:r>
            <a:r>
              <a:rPr lang="en-US" sz="2000" dirty="0" smtClean="0">
                <a:latin typeface="Times New Roman" panose="02020603050405020304" pitchFamily="18" charset="0"/>
                <a:cs typeface="Times New Roman" panose="02020603050405020304" pitchFamily="18" charset="0"/>
              </a:rPr>
              <a:t>agency.</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Not </a:t>
            </a:r>
            <a:r>
              <a:rPr lang="en-US" sz="2000" dirty="0" smtClean="0">
                <a:latin typeface="Times New Roman" panose="02020603050405020304" pitchFamily="18" charset="0"/>
                <a:cs typeface="Times New Roman" panose="02020603050405020304" pitchFamily="18" charset="0"/>
              </a:rPr>
              <a:t>allowing conversion </a:t>
            </a:r>
            <a:r>
              <a:rPr lang="en-US" sz="2000" dirty="0" smtClean="0">
                <a:latin typeface="Times New Roman" panose="02020603050405020304" pitchFamily="18" charset="0"/>
                <a:cs typeface="Times New Roman" panose="02020603050405020304" pitchFamily="18" charset="0"/>
              </a:rPr>
              <a:t>therapy.</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2262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marL="0" indent="-457200">
              <a:buNone/>
            </a:pPr>
            <a:r>
              <a:rPr lang="en-US" sz="2400" dirty="0">
                <a:latin typeface="Times New Roman" panose="02020603050405020304" pitchFamily="18" charset="0"/>
                <a:cs typeface="Times New Roman" panose="02020603050405020304" pitchFamily="18" charset="0"/>
              </a:rPr>
              <a:t>Bernstein, D. (2018). </a:t>
            </a:r>
            <a:r>
              <a:rPr lang="en-US" sz="2400" i="1" dirty="0">
                <a:latin typeface="Times New Roman" panose="02020603050405020304" pitchFamily="18" charset="0"/>
                <a:cs typeface="Times New Roman" panose="02020603050405020304" pitchFamily="18" charset="0"/>
              </a:rPr>
              <a:t>Essentials of psychology</a:t>
            </a:r>
            <a:r>
              <a:rPr lang="en-US" sz="2400" dirty="0">
                <a:latin typeface="Times New Roman" panose="02020603050405020304" pitchFamily="18" charset="0"/>
                <a:cs typeface="Times New Roman" panose="02020603050405020304" pitchFamily="18" charset="0"/>
              </a:rPr>
              <a:t>. Cengage Learning</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0" indent="-457200">
              <a:buNone/>
            </a:pPr>
            <a:r>
              <a:rPr lang="en-US" sz="2400" dirty="0" smtClean="0">
                <a:latin typeface="Times New Roman" panose="02020603050405020304" pitchFamily="18" charset="0"/>
                <a:cs typeface="Times New Roman" panose="02020603050405020304" pitchFamily="18" charset="0"/>
              </a:rPr>
              <a:t>Fisher</a:t>
            </a:r>
            <a:r>
              <a:rPr lang="en-US" sz="2400" dirty="0">
                <a:latin typeface="Times New Roman" panose="02020603050405020304" pitchFamily="18" charset="0"/>
                <a:cs typeface="Times New Roman" panose="02020603050405020304" pitchFamily="18" charset="0"/>
              </a:rPr>
              <a:t>, L. (2019). Why Psychology and Criminal Justice Can Only Take Us So Far: </a:t>
            </a:r>
            <a:r>
              <a:rPr lang="en-US" sz="2400" dirty="0" smtClean="0">
                <a:latin typeface="Times New Roman" panose="02020603050405020304" pitchFamily="18" charset="0"/>
                <a:cs typeface="Times New Roman" panose="02020603050405020304" pitchFamily="18" charset="0"/>
              </a:rPr>
              <a:t>	The </a:t>
            </a:r>
            <a:r>
              <a:rPr lang="en-US" sz="2400" dirty="0">
                <a:latin typeface="Times New Roman" panose="02020603050405020304" pitchFamily="18" charset="0"/>
                <a:cs typeface="Times New Roman" panose="02020603050405020304" pitchFamily="18" charset="0"/>
              </a:rPr>
              <a:t>Value of and Need for a Social Psychological Perspective in Studies of </a:t>
            </a:r>
            <a:r>
              <a:rPr lang="en-US" sz="2400" dirty="0" smtClean="0">
                <a:latin typeface="Times New Roman" panose="02020603050405020304" pitchFamily="18" charset="0"/>
                <a:cs typeface="Times New Roman" panose="02020603050405020304" pitchFamily="18" charset="0"/>
              </a:rPr>
              <a:t>	American </a:t>
            </a:r>
            <a:r>
              <a:rPr lang="en-US" sz="2400" dirty="0">
                <a:latin typeface="Times New Roman" panose="02020603050405020304" pitchFamily="18" charset="0"/>
                <a:cs typeface="Times New Roman" panose="02020603050405020304" pitchFamily="18" charset="0"/>
              </a:rPr>
              <a:t>School Violence. In </a:t>
            </a:r>
            <a:r>
              <a:rPr lang="en-US" sz="2400" i="1" dirty="0">
                <a:latin typeface="Times New Roman" panose="02020603050405020304" pitchFamily="18" charset="0"/>
                <a:cs typeface="Times New Roman" panose="02020603050405020304" pitchFamily="18" charset="0"/>
              </a:rPr>
              <a:t>Handbook of Research on School Violence in </a:t>
            </a:r>
            <a:r>
              <a:rPr lang="en-US" sz="2400" i="1" dirty="0" smtClean="0">
                <a:latin typeface="Times New Roman" panose="02020603050405020304" pitchFamily="18" charset="0"/>
                <a:cs typeface="Times New Roman" panose="02020603050405020304" pitchFamily="18" charset="0"/>
              </a:rPr>
              <a:t>	American </a:t>
            </a:r>
            <a:r>
              <a:rPr lang="en-US" sz="2400" i="1" dirty="0">
                <a:latin typeface="Times New Roman" panose="02020603050405020304" pitchFamily="18" charset="0"/>
                <a:cs typeface="Times New Roman" panose="02020603050405020304" pitchFamily="18" charset="0"/>
              </a:rPr>
              <a:t>K-12 Education</a:t>
            </a:r>
            <a:r>
              <a:rPr lang="en-US" sz="2400" dirty="0">
                <a:latin typeface="Times New Roman" panose="02020603050405020304" pitchFamily="18" charset="0"/>
                <a:cs typeface="Times New Roman" panose="02020603050405020304" pitchFamily="18" charset="0"/>
              </a:rPr>
              <a:t> (pp. 121-138). IGI Global</a:t>
            </a:r>
            <a:r>
              <a:rPr lang="en-US" sz="2400" dirty="0" smtClean="0">
                <a:latin typeface="Times New Roman" panose="02020603050405020304" pitchFamily="18" charset="0"/>
                <a:cs typeface="Times New Roman" panose="02020603050405020304" pitchFamily="18" charset="0"/>
              </a:rPr>
              <a:t>.</a:t>
            </a:r>
          </a:p>
          <a:p>
            <a:pPr marL="0" indent="-457200">
              <a:buNone/>
            </a:pPr>
            <a:r>
              <a:rPr lang="en-US" sz="2400" dirty="0">
                <a:latin typeface="Times New Roman" panose="02020603050405020304" pitchFamily="18" charset="0"/>
                <a:cs typeface="Times New Roman" panose="02020603050405020304" pitchFamily="18" charset="0"/>
              </a:rPr>
              <a:t>Gavin, H. (2018). </a:t>
            </a:r>
            <a:r>
              <a:rPr lang="en-US" sz="2400" i="1" dirty="0">
                <a:latin typeface="Times New Roman" panose="02020603050405020304" pitchFamily="18" charset="0"/>
                <a:cs typeface="Times New Roman" panose="02020603050405020304" pitchFamily="18" charset="0"/>
              </a:rPr>
              <a:t>Criminological and forensic psychology</a:t>
            </a:r>
            <a:r>
              <a:rPr lang="en-US" sz="2400" dirty="0">
                <a:latin typeface="Times New Roman" panose="02020603050405020304" pitchFamily="18" charset="0"/>
                <a:cs typeface="Times New Roman" panose="02020603050405020304" pitchFamily="18" charset="0"/>
              </a:rPr>
              <a:t>. SAGE Publications 	Limited</a:t>
            </a:r>
            <a:r>
              <a:rPr lang="en-US"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0" indent="-457200">
              <a:buNone/>
            </a:pPr>
            <a:r>
              <a:rPr lang="en-US" sz="2400" dirty="0">
                <a:latin typeface="Times New Roman" panose="02020603050405020304" pitchFamily="18" charset="0"/>
                <a:cs typeface="Times New Roman" panose="02020603050405020304" pitchFamily="18" charset="0"/>
              </a:rPr>
              <a:t>Gudjonsson, G. H., &amp; </a:t>
            </a:r>
            <a:r>
              <a:rPr lang="en-US" sz="2400" dirty="0" err="1">
                <a:latin typeface="Times New Roman" panose="02020603050405020304" pitchFamily="18" charset="0"/>
                <a:cs typeface="Times New Roman" panose="02020603050405020304" pitchFamily="18" charset="0"/>
              </a:rPr>
              <a:t>Haward</a:t>
            </a:r>
            <a:r>
              <a:rPr lang="en-US" sz="2400" dirty="0">
                <a:latin typeface="Times New Roman" panose="02020603050405020304" pitchFamily="18" charset="0"/>
                <a:cs typeface="Times New Roman" panose="02020603050405020304" pitchFamily="18" charset="0"/>
              </a:rPr>
              <a:t>, L. R. (2016). </a:t>
            </a:r>
            <a:r>
              <a:rPr lang="en-US" sz="2400" i="1" dirty="0">
                <a:latin typeface="Times New Roman" panose="02020603050405020304" pitchFamily="18" charset="0"/>
                <a:cs typeface="Times New Roman" panose="02020603050405020304" pitchFamily="18" charset="0"/>
              </a:rPr>
              <a:t>Forensic psychology: A guide to </a:t>
            </a:r>
            <a:r>
              <a:rPr lang="en-US" sz="2400" i="1" dirty="0" smtClean="0">
                <a:latin typeface="Times New Roman" panose="02020603050405020304" pitchFamily="18" charset="0"/>
                <a:cs typeface="Times New Roman" panose="02020603050405020304" pitchFamily="18" charset="0"/>
              </a:rPr>
              <a:t>	practice</a:t>
            </a:r>
            <a:r>
              <a:rPr lang="en-US" sz="2400" dirty="0">
                <a:latin typeface="Times New Roman" panose="02020603050405020304" pitchFamily="18" charset="0"/>
                <a:cs typeface="Times New Roman" panose="02020603050405020304" pitchFamily="18" charset="0"/>
              </a:rPr>
              <a:t>. Routledge</a:t>
            </a:r>
            <a:r>
              <a:rPr lang="en-US" sz="2400" dirty="0" smtClean="0">
                <a:latin typeface="Times New Roman" panose="02020603050405020304" pitchFamily="18" charset="0"/>
                <a:cs typeface="Times New Roman" panose="02020603050405020304" pitchFamily="18" charset="0"/>
              </a:rPr>
              <a:t>.</a:t>
            </a:r>
          </a:p>
          <a:p>
            <a:pPr marL="0" indent="-457200">
              <a:buNone/>
            </a:pPr>
            <a:r>
              <a:rPr lang="en-US" sz="2400" dirty="0">
                <a:latin typeface="Times New Roman" panose="02020603050405020304" pitchFamily="18" charset="0"/>
                <a:cs typeface="Times New Roman" panose="02020603050405020304" pitchFamily="18" charset="0"/>
              </a:rPr>
              <a:t>Gross, R. (2015). </a:t>
            </a:r>
            <a:r>
              <a:rPr lang="en-US" sz="2400" i="1" dirty="0">
                <a:latin typeface="Times New Roman" panose="02020603050405020304" pitchFamily="18" charset="0"/>
                <a:cs typeface="Times New Roman" panose="02020603050405020304" pitchFamily="18" charset="0"/>
              </a:rPr>
              <a:t>Psychology: The science of mind and </a:t>
            </a:r>
            <a:r>
              <a:rPr lang="en-US" sz="2400" i="1" dirty="0" err="1">
                <a:latin typeface="Times New Roman" panose="02020603050405020304" pitchFamily="18" charset="0"/>
                <a:cs typeface="Times New Roman" panose="02020603050405020304" pitchFamily="18" charset="0"/>
              </a:rPr>
              <a:t>behaviour</a:t>
            </a:r>
            <a:r>
              <a:rPr lang="en-US" sz="2400" i="1" dirty="0">
                <a:latin typeface="Times New Roman" panose="02020603050405020304" pitchFamily="18" charset="0"/>
                <a:cs typeface="Times New Roman" panose="02020603050405020304" pitchFamily="18" charset="0"/>
              </a:rPr>
              <a:t> 7th edition</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Hodder </a:t>
            </a:r>
            <a:r>
              <a:rPr lang="en-US" sz="2400" dirty="0">
                <a:latin typeface="Times New Roman" panose="02020603050405020304" pitchFamily="18" charset="0"/>
                <a:cs typeface="Times New Roman" panose="02020603050405020304" pitchFamily="18" charset="0"/>
              </a:rPr>
              <a:t>Education.</a:t>
            </a:r>
          </a:p>
        </p:txBody>
      </p:sp>
    </p:spTree>
    <p:extLst>
      <p:ext uri="{BB962C8B-B14F-4D97-AF65-F5344CB8AC3E}">
        <p14:creationId xmlns:p14="http://schemas.microsoft.com/office/powerpoint/2010/main" val="12149362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324</TotalTime>
  <Words>1182</Words>
  <Application>Microsoft Office PowerPoint</Application>
  <PresentationFormat>Widescreen</PresentationFormat>
  <Paragraphs>53</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Century Gothic</vt:lpstr>
      <vt:lpstr>Times New Roman</vt:lpstr>
      <vt:lpstr>Wingdings</vt:lpstr>
      <vt:lpstr>Wingdings 3</vt:lpstr>
      <vt:lpstr>Ion Boardroom</vt:lpstr>
      <vt:lpstr>Psychological Learning Theory: Forensic Psychology Point of View</vt:lpstr>
      <vt:lpstr>Psychology</vt:lpstr>
      <vt:lpstr>Forensic Psychology</vt:lpstr>
      <vt:lpstr>Application of the Psychological Theory at Workplace</vt:lpstr>
      <vt:lpstr>Types of Research</vt:lpstr>
      <vt:lpstr>How Research Methods are Used to Study the Process of Learning</vt:lpstr>
      <vt:lpstr>American Psychological Association Guidelines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learning theory</dc:title>
  <dc:creator>Kingpin</dc:creator>
  <cp:lastModifiedBy>User</cp:lastModifiedBy>
  <cp:revision>42</cp:revision>
  <dcterms:created xsi:type="dcterms:W3CDTF">2019-01-27T06:52:16Z</dcterms:created>
  <dcterms:modified xsi:type="dcterms:W3CDTF">2019-01-27T13:18:14Z</dcterms:modified>
</cp:coreProperties>
</file>